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93" r:id="rId3"/>
    <p:sldId id="424" r:id="rId4"/>
    <p:sldId id="737" r:id="rId5"/>
    <p:sldId id="542" r:id="rId6"/>
    <p:sldId id="738" r:id="rId7"/>
    <p:sldId id="739" r:id="rId8"/>
    <p:sldId id="740" r:id="rId9"/>
    <p:sldId id="741" r:id="rId10"/>
    <p:sldId id="742" r:id="rId11"/>
    <p:sldId id="668" r:id="rId12"/>
    <p:sldId id="744" r:id="rId13"/>
    <p:sldId id="745" r:id="rId14"/>
    <p:sldId id="763" r:id="rId15"/>
    <p:sldId id="746" r:id="rId16"/>
    <p:sldId id="747" r:id="rId17"/>
    <p:sldId id="749" r:id="rId18"/>
    <p:sldId id="750" r:id="rId19"/>
    <p:sldId id="764" r:id="rId20"/>
    <p:sldId id="752" r:id="rId21"/>
    <p:sldId id="755" r:id="rId22"/>
    <p:sldId id="753" r:id="rId23"/>
    <p:sldId id="756" r:id="rId24"/>
    <p:sldId id="757" r:id="rId25"/>
    <p:sldId id="758" r:id="rId26"/>
    <p:sldId id="759" r:id="rId27"/>
    <p:sldId id="765" r:id="rId28"/>
    <p:sldId id="760" r:id="rId29"/>
    <p:sldId id="766" r:id="rId30"/>
    <p:sldId id="761" r:id="rId31"/>
    <p:sldId id="713" r:id="rId32"/>
    <p:sldId id="762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F2F2F2"/>
    <a:srgbClr val="163856"/>
    <a:srgbClr val="FFF2CC"/>
    <a:srgbClr val="FFFFFF"/>
    <a:srgbClr val="1F4E79"/>
    <a:srgbClr val="A9D18E"/>
    <a:srgbClr val="D1D7E1"/>
    <a:srgbClr val="C5E2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1" autoAdjust="0"/>
    <p:restoredTop sz="94660"/>
  </p:normalViewPr>
  <p:slideViewPr>
    <p:cSldViewPr snapToGrid="0">
      <p:cViewPr varScale="1">
        <p:scale>
          <a:sx n="39" d="100"/>
          <a:sy n="39" d="100"/>
        </p:scale>
        <p:origin x="-102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07/06/2015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228316" y="378251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86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95302" y="69790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>
                <a:solidFill>
                  <a:srgbClr val="C00000"/>
                </a:solidFill>
              </a:rPr>
              <a:t>3.1-21 </a:t>
            </a:r>
            <a:r>
              <a:rPr lang="pt-BR" sz="2800" b="1" dirty="0" smtClean="0">
                <a:solidFill>
                  <a:srgbClr val="C00000"/>
                </a:solidFill>
              </a:rPr>
              <a:t>- </a:t>
            </a:r>
            <a:r>
              <a:rPr lang="pt-BR" sz="2800" b="1" dirty="0" smtClean="0"/>
              <a:t>Construção de uma fé genuína 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94199" y="1221129"/>
            <a:ext cx="806550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É uma ação graciosa de Deus (</a:t>
            </a:r>
            <a:r>
              <a:rPr lang="pt-BR" sz="2500" dirty="0" smtClean="0">
                <a:solidFill>
                  <a:srgbClr val="C00000"/>
                </a:solidFill>
              </a:rPr>
              <a:t>3.1-3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(Impressão de Nicodemos)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Regenera espiritualmente (</a:t>
            </a:r>
            <a:r>
              <a:rPr lang="pt-BR" sz="2500" dirty="0" smtClean="0">
                <a:solidFill>
                  <a:srgbClr val="C00000"/>
                </a:solidFill>
              </a:rPr>
              <a:t>3.4-8</a:t>
            </a:r>
            <a:r>
              <a:rPr lang="pt-BR" sz="2500" dirty="0" smtClean="0"/>
              <a:t>)</a:t>
            </a:r>
          </a:p>
          <a:p>
            <a:r>
              <a:rPr lang="pt-BR" sz="2500" i="1" dirty="0">
                <a:solidFill>
                  <a:srgbClr val="0070C0"/>
                </a:solidFill>
              </a:rPr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(Resposta de Jesus)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É um milagre (</a:t>
            </a:r>
            <a:r>
              <a:rPr lang="pt-BR" sz="2500" dirty="0" smtClean="0">
                <a:solidFill>
                  <a:srgbClr val="C00000"/>
                </a:solidFill>
              </a:rPr>
              <a:t>3.9-15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(Conclusão de Jesus)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Salva um mundo e condena o outro (</a:t>
            </a:r>
            <a:r>
              <a:rPr lang="pt-BR" sz="2500" dirty="0" smtClean="0">
                <a:solidFill>
                  <a:srgbClr val="C00000"/>
                </a:solidFill>
              </a:rPr>
              <a:t>3.16-21</a:t>
            </a:r>
            <a:r>
              <a:rPr lang="pt-BR" sz="2500" dirty="0"/>
              <a:t>) </a:t>
            </a:r>
            <a:endParaRPr lang="pt-BR" sz="2500" dirty="0" smtClean="0"/>
          </a:p>
          <a:p>
            <a:r>
              <a:rPr lang="pt-BR" sz="2500" dirty="0" smtClean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(Explicação do evangelista)</a:t>
            </a:r>
          </a:p>
          <a:p>
            <a:r>
              <a:rPr lang="pt-BR" sz="2500" dirty="0">
                <a:solidFill>
                  <a:srgbClr val="FF0000"/>
                </a:solidFill>
              </a:rPr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1301809"/>
            <a:ext cx="0" cy="268248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06556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2º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168341" y="2001797"/>
            <a:ext cx="5529023" cy="818283"/>
          </a:xfrm>
          <a:prstGeom prst="rect">
            <a:avLst/>
          </a:prstGeom>
          <a:solidFill>
            <a:srgbClr val="FFFF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207" y="749084"/>
            <a:ext cx="865381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Como alguém obedece a ordem de nascer de novo?</a:t>
            </a:r>
            <a:endParaRPr lang="pt-BR" sz="6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17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3.1-15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36" y="2721553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3.4-8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Nicodemos/ </a:t>
            </a:r>
            <a:r>
              <a:rPr lang="pt-BR" sz="3200" b="1" dirty="0" smtClean="0">
                <a:solidFill>
                  <a:srgbClr val="C00000"/>
                </a:solidFill>
              </a:rPr>
              <a:t>foi a Jesus</a:t>
            </a:r>
            <a:r>
              <a:rPr lang="pt-BR" sz="3200" b="1" dirty="0" smtClean="0"/>
              <a:t>.</a:t>
            </a:r>
            <a:endParaRPr lang="pt-BR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40857" y="261676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1.19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...Este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foi o testemunho de João, quando os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judeus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lhe enviaram de Jerusalém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sacerdotes e levitas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para lhe perguntarem: Quem és tu?</a:t>
            </a:r>
          </a:p>
        </p:txBody>
      </p:sp>
      <p:sp>
        <p:nvSpPr>
          <p:cNvPr id="8" name="TextBox 3"/>
          <p:cNvSpPr txBox="1"/>
          <p:nvPr/>
        </p:nvSpPr>
        <p:spPr>
          <a:xfrm>
            <a:off x="5592428" y="-6032"/>
            <a:ext cx="35515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u="sng" dirty="0">
                <a:solidFill>
                  <a:schemeClr val="bg1"/>
                </a:solidFill>
                <a:latin typeface="Berylium" panose="02000000000000000000" pitchFamily="2" charset="0"/>
              </a:rPr>
              <a:t>m</a:t>
            </a:r>
            <a:r>
              <a:rPr lang="pt-BR" sz="3600" b="1" u="sng" dirty="0" smtClean="0">
                <a:solidFill>
                  <a:schemeClr val="bg1"/>
                </a:solidFill>
                <a:latin typeface="Berylium" panose="02000000000000000000" pitchFamily="2" charset="0"/>
              </a:rPr>
              <a:t>ensagem anterior</a:t>
            </a:r>
            <a:endParaRPr lang="pt-BR" sz="3600" b="1" u="sng" dirty="0">
              <a:solidFill>
                <a:schemeClr val="bg1"/>
              </a:solidFill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69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Nicodemos/ </a:t>
            </a:r>
            <a:r>
              <a:rPr lang="pt-BR" sz="3200" b="1" dirty="0" smtClean="0">
                <a:solidFill>
                  <a:srgbClr val="C00000"/>
                </a:solidFill>
              </a:rPr>
              <a:t>foi a Jesus</a:t>
            </a:r>
            <a:r>
              <a:rPr lang="pt-BR" sz="3200" b="1" dirty="0" smtClean="0"/>
              <a:t>.</a:t>
            </a:r>
            <a:endParaRPr lang="pt-BR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40857" y="261676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  <a:latin typeface="+mj-lt"/>
              </a:rPr>
              <a:t>2</a:t>
            </a:r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.18 -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Perguntaram-lhe, pois,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os judeus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: Que sinal nos mostras, para fazeres estas coisas?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2177" y="178703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questionadores.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5592428" y="-6032"/>
            <a:ext cx="35515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u="sng" dirty="0">
                <a:solidFill>
                  <a:schemeClr val="bg1"/>
                </a:solidFill>
                <a:latin typeface="Berylium" panose="02000000000000000000" pitchFamily="2" charset="0"/>
              </a:rPr>
              <a:t>m</a:t>
            </a:r>
            <a:r>
              <a:rPr lang="pt-BR" sz="3600" b="1" u="sng" dirty="0" smtClean="0">
                <a:solidFill>
                  <a:schemeClr val="bg1"/>
                </a:solidFill>
                <a:latin typeface="Berylium" panose="02000000000000000000" pitchFamily="2" charset="0"/>
              </a:rPr>
              <a:t>ensagem anterior</a:t>
            </a:r>
            <a:endParaRPr lang="pt-BR" sz="3600" b="1" u="sng" dirty="0">
              <a:solidFill>
                <a:schemeClr val="bg1"/>
              </a:solidFill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98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Nicodemos/ </a:t>
            </a:r>
            <a:r>
              <a:rPr lang="pt-BR" sz="3200" b="1" dirty="0" smtClean="0">
                <a:solidFill>
                  <a:srgbClr val="C00000"/>
                </a:solidFill>
              </a:rPr>
              <a:t>foi a Jesus</a:t>
            </a:r>
            <a:r>
              <a:rPr lang="pt-BR" sz="3200" b="1" dirty="0" smtClean="0"/>
              <a:t>.</a:t>
            </a:r>
            <a:endParaRPr lang="pt-BR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32906" y="2824753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2.24 -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  Estando ele em Jerusalém, durante a Festa da Páscoa, muitos,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vendo os sinais que ele fazia, creram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no seu nome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;</a:t>
            </a:r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2177" y="178703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questionadores.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9458" y="2143541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 creram nos sinais.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5592428" y="-6032"/>
            <a:ext cx="35515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u="sng" dirty="0">
                <a:solidFill>
                  <a:schemeClr val="bg1"/>
                </a:solidFill>
                <a:latin typeface="Berylium" panose="02000000000000000000" pitchFamily="2" charset="0"/>
              </a:rPr>
              <a:t>m</a:t>
            </a:r>
            <a:r>
              <a:rPr lang="pt-BR" sz="3600" b="1" u="sng" dirty="0" smtClean="0">
                <a:solidFill>
                  <a:schemeClr val="bg1"/>
                </a:solidFill>
                <a:latin typeface="Berylium" panose="02000000000000000000" pitchFamily="2" charset="0"/>
              </a:rPr>
              <a:t>ensagem anterior</a:t>
            </a:r>
            <a:endParaRPr lang="pt-BR" sz="3600" b="1" u="sng" dirty="0">
              <a:solidFill>
                <a:schemeClr val="bg1"/>
              </a:solidFill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5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Nicodemos/ </a:t>
            </a:r>
            <a:r>
              <a:rPr lang="pt-BR" sz="3200" b="1" dirty="0" smtClean="0">
                <a:solidFill>
                  <a:srgbClr val="C00000"/>
                </a:solidFill>
              </a:rPr>
              <a:t>foi a Jesus</a:t>
            </a:r>
            <a:r>
              <a:rPr lang="pt-BR" sz="3200" b="1" dirty="0" smtClean="0"/>
              <a:t>.</a:t>
            </a:r>
            <a:endParaRPr lang="pt-BR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54765" y="1387843"/>
            <a:ext cx="80606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/>
              <a:t>Ele inicia a conversa expressando o quanto ficou impressionado com os sinais que Jesus fez (3.2), mas Jesus em vez de falar dos </a:t>
            </a:r>
            <a:r>
              <a:rPr lang="pt-BR" sz="2800" dirty="0" smtClean="0"/>
              <a:t>sinais, </a:t>
            </a:r>
            <a:r>
              <a:rPr lang="pt-BR" sz="2800" dirty="0"/>
              <a:t>ele faz uma afirmação que norteia toda a conversa que </a:t>
            </a:r>
            <a:r>
              <a:rPr lang="pt-BR" sz="2800" dirty="0" smtClean="0"/>
              <a:t>terão</a:t>
            </a:r>
            <a:r>
              <a:rPr lang="pt-BR" sz="2800" dirty="0"/>
              <a:t>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32905" y="342900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3.3  - </a:t>
            </a:r>
            <a:r>
              <a:rPr lang="pt-BR" sz="2800" i="1" dirty="0">
                <a:solidFill>
                  <a:prstClr val="black"/>
                </a:solidFill>
              </a:rPr>
              <a:t>“Se alguém não nascer de novo, não pode ver o reino de Deus” </a:t>
            </a:r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5592428" y="-6032"/>
            <a:ext cx="355157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u="sng" dirty="0">
                <a:solidFill>
                  <a:schemeClr val="bg1"/>
                </a:solidFill>
                <a:latin typeface="Berylium" panose="02000000000000000000" pitchFamily="2" charset="0"/>
              </a:rPr>
              <a:t>m</a:t>
            </a:r>
            <a:r>
              <a:rPr lang="pt-BR" sz="3600" b="1" u="sng" dirty="0" smtClean="0">
                <a:solidFill>
                  <a:schemeClr val="bg1"/>
                </a:solidFill>
                <a:latin typeface="Berylium" panose="02000000000000000000" pitchFamily="2" charset="0"/>
              </a:rPr>
              <a:t>ensagem anterior</a:t>
            </a:r>
            <a:endParaRPr lang="pt-BR" sz="3600" b="1" u="sng" dirty="0">
              <a:solidFill>
                <a:schemeClr val="bg1"/>
              </a:solidFill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84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5" y="1451526"/>
            <a:ext cx="9097537" cy="39549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7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a regeneração só pode ser divina!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105500" y="6866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2– A fé é uma manifestação da vida de Deus  (</a:t>
            </a:r>
            <a:r>
              <a:rPr lang="pt-BR" sz="2600" b="1" dirty="0" smtClean="0">
                <a:solidFill>
                  <a:srgbClr val="C00000"/>
                </a:solidFill>
              </a:rPr>
              <a:t>3.4-8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>
                <a:solidFill>
                  <a:schemeClr val="tx1"/>
                </a:solidFill>
              </a:rPr>
              <a:t>1 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racionalmente impossível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5454321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4 - </a:t>
            </a:r>
            <a:r>
              <a:rPr lang="pt-BR" sz="2800" i="1" dirty="0"/>
              <a:t>“</a:t>
            </a:r>
            <a:r>
              <a:rPr lang="pt-BR" sz="2800" i="1" dirty="0" smtClean="0"/>
              <a:t>Nicodemos </a:t>
            </a:r>
            <a:r>
              <a:rPr lang="pt-BR" sz="2800" i="1" dirty="0"/>
              <a:t>perguntou para ele: De que maneira o homem pode nascer sendo idoso? Ele não pode entrar no ventre da sua mãe outra vez e nascer.”</a:t>
            </a:r>
            <a:endParaRPr lang="pt-BR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Pergunta baseada na afirmação de Jesus </a:t>
            </a:r>
            <a:endParaRPr lang="pt-BR" dirty="0"/>
          </a:p>
        </p:txBody>
      </p:sp>
      <p:sp>
        <p:nvSpPr>
          <p:cNvPr id="10" name="Rectangle 9"/>
          <p:cNvSpPr/>
          <p:nvPr/>
        </p:nvSpPr>
        <p:spPr>
          <a:xfrm>
            <a:off x="2040857" y="261676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v.3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... A isto, respondeu Jesus: Em verdade, em verdade te digo que,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alguém não nascer de novo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não pode ver o reino de Deus.</a:t>
            </a:r>
          </a:p>
        </p:txBody>
      </p:sp>
      <p:cxnSp>
        <p:nvCxnSpPr>
          <p:cNvPr id="11" name="Straight Arrow Connector 9"/>
          <p:cNvCxnSpPr/>
          <p:nvPr/>
        </p:nvCxnSpPr>
        <p:spPr>
          <a:xfrm flipH="1" flipV="1">
            <a:off x="5592428" y="3597966"/>
            <a:ext cx="783658" cy="203671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39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ropbox\Capturas de tela\Captura de tela 2015-06-04 14.53.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/>
          <p:cNvSpPr/>
          <p:nvPr/>
        </p:nvSpPr>
        <p:spPr>
          <a:xfrm>
            <a:off x="697832" y="1876926"/>
            <a:ext cx="3092115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697831" y="3429000"/>
            <a:ext cx="3092115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697830" y="5783179"/>
            <a:ext cx="3092115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94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>
                <a:solidFill>
                  <a:schemeClr val="tx1"/>
                </a:solidFill>
              </a:rPr>
              <a:t>1 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racionalmente impossível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5355465"/>
            <a:ext cx="9144000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 algn="ctr"/>
            <a:r>
              <a:rPr lang="pt-BR" sz="4400" dirty="0">
                <a:solidFill>
                  <a:srgbClr val="00B050"/>
                </a:solidFill>
                <a:ea typeface="Calibri"/>
                <a:cs typeface="Tahoma"/>
              </a:rPr>
              <a:t>Somente Deus pode dar vida, pois a vida pertence a ele!</a:t>
            </a:r>
            <a:endParaRPr lang="pt-BR" sz="4400" dirty="0">
              <a:ea typeface="Calibri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40857" y="1186252"/>
            <a:ext cx="7103143" cy="35128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  <a:latin typeface="+mj-lt"/>
              </a:rPr>
              <a:t>1.11-13</a:t>
            </a:r>
            <a:r>
              <a:rPr lang="pt-BR" sz="2800" dirty="0" smtClean="0">
                <a:solidFill>
                  <a:schemeClr val="tx1"/>
                </a:solidFill>
                <a:latin typeface="+mj-lt"/>
              </a:rPr>
              <a:t> - Veio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para o que era seu, e os seus não o receberam.</a:t>
            </a:r>
          </a:p>
          <a:p>
            <a:r>
              <a:rPr lang="pt-BR" sz="2800" dirty="0" smtClean="0">
                <a:solidFill>
                  <a:schemeClr val="tx1"/>
                </a:solidFill>
                <a:latin typeface="+mj-lt"/>
              </a:rPr>
              <a:t>Mas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, a todos quantos o receberam, deu-lhes o poder de serem feitos filhos de Deus, a saber, aos que </a:t>
            </a:r>
            <a:r>
              <a:rPr lang="pt-BR" sz="2800" dirty="0" err="1">
                <a:solidFill>
                  <a:schemeClr val="tx1"/>
                </a:solidFill>
                <a:latin typeface="+mj-lt"/>
              </a:rPr>
              <a:t>crêem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 no seu nome;</a:t>
            </a:r>
          </a:p>
          <a:p>
            <a:r>
              <a:rPr lang="pt-B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quais não nasceram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do sangue, nem da vontade da carne, nem da vontade do homem, mas de Deus.</a:t>
            </a:r>
          </a:p>
        </p:txBody>
      </p:sp>
    </p:spTree>
    <p:extLst>
      <p:ext uri="{BB962C8B-B14F-4D97-AF65-F5344CB8AC3E}">
        <p14:creationId xmlns:p14="http://schemas.microsoft.com/office/powerpoint/2010/main" val="357521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5" y="1451526"/>
            <a:ext cx="9097537" cy="39549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7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a regeneração só pode ser divina!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105500" y="6866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2– A fé é uma manifestação da vida de Deus  (</a:t>
            </a:r>
            <a:r>
              <a:rPr lang="pt-BR" sz="2600" b="1" dirty="0" smtClean="0">
                <a:solidFill>
                  <a:srgbClr val="C00000"/>
                </a:solidFill>
              </a:rPr>
              <a:t>3.4-8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3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5454321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5 - </a:t>
            </a:r>
            <a:r>
              <a:rPr lang="pt-BR" sz="2800" i="1" dirty="0">
                <a:ea typeface="Calibri"/>
                <a:cs typeface="Tahoma"/>
              </a:rPr>
              <a:t>“Respondeu Jesus: Em verdade em verdade te digo: Se </a:t>
            </a:r>
            <a:r>
              <a:rPr lang="pt-BR" sz="2800" i="1" dirty="0" smtClean="0">
                <a:ea typeface="Calibri"/>
                <a:cs typeface="Tahoma"/>
              </a:rPr>
              <a:t>alguém </a:t>
            </a:r>
            <a:r>
              <a:rPr lang="pt-BR" sz="2800" i="1" dirty="0">
                <a:ea typeface="Calibri"/>
                <a:cs typeface="Tahoma"/>
              </a:rPr>
              <a:t>não </a:t>
            </a:r>
            <a:r>
              <a:rPr lang="pt-BR" sz="2800" i="1" dirty="0">
                <a:highlight>
                  <a:srgbClr val="FFFF00"/>
                </a:highlight>
                <a:ea typeface="Calibri"/>
                <a:cs typeface="Tahoma"/>
              </a:rPr>
              <a:t>nascer</a:t>
            </a:r>
            <a:r>
              <a:rPr lang="pt-BR" sz="2800" i="1" dirty="0">
                <a:ea typeface="Calibri"/>
                <a:cs typeface="Tahoma"/>
              </a:rPr>
              <a:t> da água e do espírito não pode entrar no reino de Deus “</a:t>
            </a: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Symbol"/>
              <a:buChar char=""/>
            </a:pPr>
            <a:r>
              <a:rPr lang="pt-BR" sz="3600" dirty="0" err="1">
                <a:latin typeface="SPIonic"/>
                <a:ea typeface="Calibri"/>
                <a:cs typeface="Tahoma"/>
              </a:rPr>
              <a:t>gennaw</a:t>
            </a:r>
            <a:r>
              <a:rPr lang="pt-BR" sz="3200" dirty="0">
                <a:ea typeface="Calibri"/>
                <a:cs typeface="Tahoma"/>
              </a:rPr>
              <a:t> – lit. dar à luz um filho. 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-7951" y="1542012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rgbClr val="0070C0"/>
                </a:solidFill>
              </a:rPr>
              <a:t>“</a:t>
            </a:r>
            <a:r>
              <a:rPr lang="pt-BR" sz="3600" dirty="0">
                <a:solidFill>
                  <a:srgbClr val="0070C0"/>
                </a:solidFill>
              </a:rPr>
              <a:t>nascer de novo/ do alto” </a:t>
            </a:r>
            <a:endParaRPr lang="pt-BR" sz="3600" dirty="0" smtClean="0">
              <a:solidFill>
                <a:srgbClr val="0070C0"/>
              </a:solidFill>
            </a:endParaRPr>
          </a:p>
          <a:p>
            <a:pPr algn="ctr"/>
            <a:endParaRPr lang="pt-BR" sz="3600" dirty="0">
              <a:solidFill>
                <a:srgbClr val="0070C0"/>
              </a:solidFill>
            </a:endParaRPr>
          </a:p>
          <a:p>
            <a:pPr algn="ctr"/>
            <a:endParaRPr lang="pt-BR" sz="3600" dirty="0" smtClean="0">
              <a:solidFill>
                <a:srgbClr val="0070C0"/>
              </a:solidFill>
            </a:endParaRPr>
          </a:p>
          <a:p>
            <a:pPr algn="ctr"/>
            <a:r>
              <a:rPr lang="pt-BR" sz="3600" dirty="0">
                <a:solidFill>
                  <a:srgbClr val="0070C0"/>
                </a:solidFill>
              </a:rPr>
              <a:t>	</a:t>
            </a:r>
            <a:r>
              <a:rPr lang="pt-BR" sz="3600" dirty="0" smtClean="0">
                <a:solidFill>
                  <a:srgbClr val="0070C0"/>
                </a:solidFill>
              </a:rPr>
              <a:t>			 </a:t>
            </a:r>
          </a:p>
          <a:p>
            <a:pPr algn="ctr"/>
            <a:r>
              <a:rPr lang="pt-BR" sz="3600" dirty="0" smtClean="0">
                <a:solidFill>
                  <a:srgbClr val="0070C0"/>
                </a:solidFill>
              </a:rPr>
              <a:t>“</a:t>
            </a:r>
            <a:r>
              <a:rPr lang="pt-BR" sz="3600" dirty="0">
                <a:solidFill>
                  <a:srgbClr val="0070C0"/>
                </a:solidFill>
              </a:rPr>
              <a:t>nascer da água e do Espírito ”</a:t>
            </a:r>
          </a:p>
        </p:txBody>
      </p:sp>
      <p:sp>
        <p:nvSpPr>
          <p:cNvPr id="2" name="Seta para cima e para baixo 1"/>
          <p:cNvSpPr/>
          <p:nvPr/>
        </p:nvSpPr>
        <p:spPr>
          <a:xfrm>
            <a:off x="4234070" y="2283199"/>
            <a:ext cx="954156" cy="1431235"/>
          </a:xfrm>
          <a:prstGeom prst="upDownArrow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33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2" grpId="0" uiExpand="1" build="p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531" y="1889855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/>
              <a:t>2 nascimentos: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594" y="2459692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lphaLcParenR"/>
            </a:pPr>
            <a:r>
              <a:rPr lang="pt-BR" sz="3200" dirty="0">
                <a:ea typeface="Calibri"/>
                <a:cs typeface="Tahoma"/>
              </a:rPr>
              <a:t>Um natural e outro sobrenatural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42278" y="3084223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3200" dirty="0" smtClean="0">
                <a:ea typeface="Calibri"/>
                <a:cs typeface="Tahoma"/>
              </a:rPr>
              <a:t>b) A </a:t>
            </a:r>
            <a:r>
              <a:rPr lang="pt-BR" sz="3200" dirty="0">
                <a:ea typeface="Calibri"/>
                <a:cs typeface="Tahoma"/>
              </a:rPr>
              <a:t>água se refere ao batismo cristão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2" name="Símbolo de 'Não' 1"/>
          <p:cNvSpPr/>
          <p:nvPr/>
        </p:nvSpPr>
        <p:spPr>
          <a:xfrm>
            <a:off x="2669060" y="1619921"/>
            <a:ext cx="3805881" cy="3421636"/>
          </a:xfrm>
          <a:prstGeom prst="noSmoking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71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  <p:bldP spid="7" grpId="0"/>
      <p:bldP spid="8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78299" y="1799419"/>
            <a:ext cx="88577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lphaLcPeriod"/>
            </a:pPr>
            <a:r>
              <a:rPr lang="pt-BR" sz="2800" dirty="0" smtClean="0">
                <a:ea typeface="Calibri"/>
                <a:cs typeface="Tahoma"/>
              </a:rPr>
              <a:t>A </a:t>
            </a:r>
            <a:r>
              <a:rPr lang="pt-BR" sz="2800" dirty="0">
                <a:ea typeface="Calibri"/>
                <a:cs typeface="Tahoma"/>
              </a:rPr>
              <a:t>expressão é paralela ‘do alto’, e assim fala de um único nascimento</a:t>
            </a:r>
            <a:endParaRPr lang="pt-BR" sz="2800" dirty="0"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pt-BR" sz="2800" dirty="0">
                <a:ea typeface="Calibri"/>
                <a:cs typeface="Tahoma"/>
              </a:rPr>
              <a:t>A preposição </a:t>
            </a:r>
            <a:r>
              <a:rPr lang="pt-BR" sz="2800" dirty="0" err="1">
                <a:latin typeface="SPIonic"/>
                <a:ea typeface="Calibri"/>
                <a:cs typeface="Tahoma"/>
              </a:rPr>
              <a:t>ec</a:t>
            </a:r>
            <a:r>
              <a:rPr lang="pt-BR" sz="2800" dirty="0">
                <a:ea typeface="Calibri"/>
                <a:cs typeface="Tahoma"/>
              </a:rPr>
              <a:t> ‘de’ rege ambos ‘água’ e ‘espírito’ – unidade </a:t>
            </a:r>
            <a:r>
              <a:rPr lang="pt-BR" sz="2800" dirty="0" smtClean="0">
                <a:ea typeface="Calibri"/>
                <a:cs typeface="Tahoma"/>
              </a:rPr>
              <a:t>conceitual</a:t>
            </a:r>
          </a:p>
          <a:p>
            <a:pPr marL="742950" lvl="1" indent="-285750">
              <a:buFont typeface="+mj-lt"/>
              <a:buAutoNum type="alphaLcPeriod"/>
            </a:pPr>
            <a:r>
              <a:rPr lang="pt-BR" sz="2800" dirty="0">
                <a:ea typeface="Calibri"/>
                <a:cs typeface="Tahoma"/>
              </a:rPr>
              <a:t> </a:t>
            </a:r>
            <a:r>
              <a:rPr lang="pt-BR" sz="2800" dirty="0" smtClean="0">
                <a:ea typeface="Calibri"/>
                <a:cs typeface="Tahoma"/>
              </a:rPr>
              <a:t>A palavra ‘espirito’ não deveria estar em letra maiúscula.</a:t>
            </a: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lvl="1"/>
            <a:r>
              <a:rPr lang="pt-BR" sz="2800" dirty="0" smtClean="0">
                <a:ea typeface="Calibri"/>
                <a:cs typeface="Tahoma"/>
              </a:rPr>
              <a:t>						</a:t>
            </a:r>
            <a:r>
              <a:rPr lang="pt-BR" sz="2800" b="1" dirty="0" smtClean="0">
                <a:solidFill>
                  <a:schemeClr val="bg1"/>
                </a:solidFill>
                <a:ea typeface="Calibri"/>
                <a:cs typeface="Tahoma"/>
              </a:rPr>
              <a:t>               (</a:t>
            </a:r>
            <a:r>
              <a:rPr lang="pt-BR" sz="2800" b="1" dirty="0" err="1" smtClean="0">
                <a:solidFill>
                  <a:schemeClr val="bg1"/>
                </a:solidFill>
                <a:ea typeface="Calibri"/>
                <a:cs typeface="Tahoma"/>
              </a:rPr>
              <a:t>D.A.Carson</a:t>
            </a:r>
            <a:r>
              <a:rPr lang="pt-BR" sz="2800" b="1" dirty="0">
                <a:solidFill>
                  <a:schemeClr val="bg1"/>
                </a:solidFill>
                <a:ea typeface="Calibri"/>
                <a:cs typeface="Tahoma"/>
              </a:rPr>
              <a:t>)</a:t>
            </a:r>
            <a:endParaRPr lang="pt-BR" sz="28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757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78299" y="1799419"/>
            <a:ext cx="88577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800" dirty="0" smtClean="0">
                <a:ea typeface="Calibri"/>
                <a:cs typeface="Tahoma"/>
              </a:rPr>
              <a:t>d. O que </a:t>
            </a:r>
            <a:r>
              <a:rPr lang="pt-BR" sz="2800" dirty="0" err="1" smtClean="0">
                <a:ea typeface="Calibri"/>
                <a:cs typeface="Tahoma"/>
              </a:rPr>
              <a:t>Nicodemus</a:t>
            </a:r>
            <a:r>
              <a:rPr lang="pt-BR" sz="2800" dirty="0" smtClean="0">
                <a:ea typeface="Calibri"/>
                <a:cs typeface="Tahoma"/>
              </a:rPr>
              <a:t> deveria </a:t>
            </a:r>
            <a:r>
              <a:rPr lang="pt-BR" sz="2800" dirty="0">
                <a:ea typeface="Calibri"/>
                <a:cs typeface="Tahoma"/>
              </a:rPr>
              <a:t>saber, que não </a:t>
            </a:r>
            <a:r>
              <a:rPr lang="pt-BR" sz="2800" dirty="0" smtClean="0">
                <a:ea typeface="Calibri"/>
                <a:cs typeface="Tahoma"/>
              </a:rPr>
              <a:t>sabia? (v.10)</a:t>
            </a:r>
          </a:p>
          <a:p>
            <a:pPr lvl="1"/>
            <a:endParaRPr lang="pt-BR" sz="2800" dirty="0">
              <a:ea typeface="Calibri"/>
              <a:cs typeface="Tahoma"/>
            </a:endParaRPr>
          </a:p>
          <a:p>
            <a:pPr lvl="1"/>
            <a:endParaRPr lang="pt-BR" sz="2800" dirty="0" smtClean="0">
              <a:ea typeface="Calibri"/>
              <a:cs typeface="Tahoma"/>
            </a:endParaRPr>
          </a:p>
          <a:p>
            <a:pPr lvl="1"/>
            <a:endParaRPr lang="pt-BR" sz="2800" dirty="0">
              <a:ea typeface="Calibri"/>
              <a:cs typeface="Tahoma"/>
            </a:endParaRPr>
          </a:p>
          <a:p>
            <a:pPr lvl="1"/>
            <a:endParaRPr lang="pt-BR" sz="2800" dirty="0"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lvl="1"/>
            <a:r>
              <a:rPr lang="pt-BR" sz="2800" dirty="0" smtClean="0">
                <a:ea typeface="Calibri"/>
                <a:cs typeface="Tahoma"/>
              </a:rPr>
              <a:t>						</a:t>
            </a:r>
            <a:r>
              <a:rPr lang="pt-BR" sz="2800" b="1" dirty="0" smtClean="0">
                <a:solidFill>
                  <a:schemeClr val="bg1"/>
                </a:solidFill>
                <a:ea typeface="Calibri"/>
                <a:cs typeface="Tahoma"/>
              </a:rPr>
              <a:t>             </a:t>
            </a:r>
          </a:p>
          <a:p>
            <a:pPr lvl="1"/>
            <a:endParaRPr lang="pt-BR" sz="2800" b="1" dirty="0">
              <a:solidFill>
                <a:schemeClr val="bg1"/>
              </a:solidFill>
              <a:ea typeface="Calibri"/>
              <a:cs typeface="Tahoma"/>
            </a:endParaRPr>
          </a:p>
          <a:p>
            <a:pPr lvl="1"/>
            <a:endParaRPr lang="pt-BR" sz="2800" b="1" dirty="0" smtClean="0">
              <a:solidFill>
                <a:schemeClr val="bg1"/>
              </a:solidFill>
              <a:ea typeface="Calibri"/>
              <a:cs typeface="Tahoma"/>
            </a:endParaRPr>
          </a:p>
          <a:p>
            <a:pPr lvl="1" algn="r"/>
            <a:r>
              <a:rPr lang="pt-BR" sz="2800" b="1" dirty="0" smtClean="0">
                <a:solidFill>
                  <a:schemeClr val="bg1"/>
                </a:solidFill>
                <a:ea typeface="Calibri"/>
                <a:cs typeface="Tahoma"/>
              </a:rPr>
              <a:t>  (</a:t>
            </a:r>
            <a:r>
              <a:rPr lang="pt-BR" sz="2800" b="1" dirty="0" err="1" smtClean="0">
                <a:solidFill>
                  <a:schemeClr val="bg1"/>
                </a:solidFill>
                <a:ea typeface="Calibri"/>
                <a:cs typeface="Tahoma"/>
              </a:rPr>
              <a:t>D.A.Carson</a:t>
            </a:r>
            <a:r>
              <a:rPr lang="pt-BR" sz="2800" b="1" dirty="0">
                <a:solidFill>
                  <a:schemeClr val="bg1"/>
                </a:solidFill>
                <a:ea typeface="Calibri"/>
                <a:cs typeface="Tahoma"/>
              </a:rPr>
              <a:t>)</a:t>
            </a:r>
            <a:endParaRPr lang="pt-BR" sz="28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78475" y="3890665"/>
            <a:ext cx="8357573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pt-BR" sz="2800" dirty="0" smtClean="0"/>
              <a:t>A </a:t>
            </a:r>
            <a:r>
              <a:rPr lang="pt-BR" sz="2800" dirty="0"/>
              <a:t>construção do termo “nascer da água e do espírito” não se encontra no AT</a:t>
            </a:r>
          </a:p>
        </p:txBody>
      </p:sp>
    </p:spTree>
    <p:extLst>
      <p:ext uri="{BB962C8B-B14F-4D97-AF65-F5344CB8AC3E}">
        <p14:creationId xmlns:p14="http://schemas.microsoft.com/office/powerpoint/2010/main" val="229073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78299" y="1799419"/>
            <a:ext cx="88577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800" dirty="0">
                <a:ea typeface="Calibri"/>
                <a:cs typeface="Tahoma"/>
              </a:rPr>
              <a:t>d. O que </a:t>
            </a:r>
            <a:r>
              <a:rPr lang="pt-BR" sz="2800" dirty="0" err="1">
                <a:ea typeface="Calibri"/>
                <a:cs typeface="Tahoma"/>
              </a:rPr>
              <a:t>Nicodemus</a:t>
            </a:r>
            <a:r>
              <a:rPr lang="pt-BR" sz="2800" dirty="0">
                <a:ea typeface="Calibri"/>
                <a:cs typeface="Tahoma"/>
              </a:rPr>
              <a:t> deveria saber, que não sabia? (v.10)</a:t>
            </a:r>
          </a:p>
          <a:p>
            <a:pPr lvl="1"/>
            <a:endParaRPr lang="pt-BR" sz="2800" dirty="0">
              <a:ea typeface="Calibri"/>
              <a:cs typeface="Tahoma"/>
            </a:endParaRPr>
          </a:p>
          <a:p>
            <a:pPr lvl="1"/>
            <a:endParaRPr lang="pt-BR" sz="2800" dirty="0" smtClean="0">
              <a:ea typeface="Calibri"/>
              <a:cs typeface="Tahoma"/>
            </a:endParaRPr>
          </a:p>
          <a:p>
            <a:pPr lvl="1"/>
            <a:endParaRPr lang="pt-BR" sz="2800" dirty="0">
              <a:ea typeface="Calibri"/>
              <a:cs typeface="Tahoma"/>
            </a:endParaRPr>
          </a:p>
          <a:p>
            <a:pPr lvl="1"/>
            <a:endParaRPr lang="pt-BR" sz="2800" dirty="0"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lvl="1"/>
            <a:r>
              <a:rPr lang="pt-BR" sz="2800" dirty="0" smtClean="0">
                <a:ea typeface="Calibri"/>
                <a:cs typeface="Tahoma"/>
              </a:rPr>
              <a:t>						</a:t>
            </a:r>
            <a:r>
              <a:rPr lang="pt-BR" sz="2800" b="1" dirty="0" smtClean="0">
                <a:solidFill>
                  <a:schemeClr val="bg1"/>
                </a:solidFill>
                <a:ea typeface="Calibri"/>
                <a:cs typeface="Tahoma"/>
              </a:rPr>
              <a:t>         </a:t>
            </a:r>
          </a:p>
          <a:p>
            <a:pPr lvl="1"/>
            <a:endParaRPr lang="pt-BR" sz="2800" b="1" dirty="0">
              <a:solidFill>
                <a:schemeClr val="bg1"/>
              </a:solidFill>
              <a:ea typeface="Calibri"/>
              <a:cs typeface="Tahoma"/>
            </a:endParaRPr>
          </a:p>
          <a:p>
            <a:pPr lvl="1"/>
            <a:endParaRPr lang="pt-BR" sz="2800" b="1" dirty="0" smtClean="0">
              <a:solidFill>
                <a:schemeClr val="bg1"/>
              </a:solidFill>
              <a:ea typeface="Calibri"/>
              <a:cs typeface="Tahoma"/>
            </a:endParaRPr>
          </a:p>
          <a:p>
            <a:pPr lvl="1" algn="r"/>
            <a:r>
              <a:rPr lang="pt-BR" sz="2800" b="1" dirty="0" smtClean="0">
                <a:solidFill>
                  <a:schemeClr val="bg1"/>
                </a:solidFill>
                <a:ea typeface="Calibri"/>
                <a:cs typeface="Tahoma"/>
              </a:rPr>
              <a:t>      (</a:t>
            </a:r>
            <a:r>
              <a:rPr lang="pt-BR" sz="2800" b="1" dirty="0" err="1" smtClean="0">
                <a:solidFill>
                  <a:schemeClr val="bg1"/>
                </a:solidFill>
                <a:ea typeface="Calibri"/>
                <a:cs typeface="Tahoma"/>
              </a:rPr>
              <a:t>D.A.Carson</a:t>
            </a:r>
            <a:r>
              <a:rPr lang="pt-BR" sz="2800" b="1" dirty="0">
                <a:solidFill>
                  <a:schemeClr val="bg1"/>
                </a:solidFill>
                <a:ea typeface="Calibri"/>
                <a:cs typeface="Tahoma"/>
              </a:rPr>
              <a:t>)</a:t>
            </a:r>
            <a:endParaRPr lang="pt-BR" sz="28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28387" y="2483818"/>
            <a:ext cx="8357573" cy="224676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ea typeface="Calibri"/>
                <a:cs typeface="Tahoma"/>
              </a:rPr>
              <a:t>No AT, </a:t>
            </a:r>
            <a:r>
              <a:rPr lang="pt-BR" sz="2800" dirty="0">
                <a:ea typeface="Calibri"/>
                <a:cs typeface="Tahoma"/>
              </a:rPr>
              <a:t>espírito é constantemente o princípio da vida de Deus, mesmo na criação (</a:t>
            </a:r>
            <a:r>
              <a:rPr lang="pt-BR" sz="2800" dirty="0" err="1">
                <a:ea typeface="Calibri"/>
                <a:cs typeface="Tahoma"/>
              </a:rPr>
              <a:t>Gn</a:t>
            </a:r>
            <a:r>
              <a:rPr lang="pt-BR" sz="2800" dirty="0">
                <a:ea typeface="Calibri"/>
                <a:cs typeface="Tahoma"/>
              </a:rPr>
              <a:t> 2.7; 6.3; Jó 34.14), mas havia uma expectativa da ação futura e regeneradora do Espírito (</a:t>
            </a:r>
            <a:r>
              <a:rPr lang="pt-BR" sz="2800" dirty="0" err="1">
                <a:ea typeface="Calibri"/>
                <a:cs typeface="Tahoma"/>
              </a:rPr>
              <a:t>Jl</a:t>
            </a:r>
            <a:r>
              <a:rPr lang="pt-BR" sz="2800" dirty="0">
                <a:ea typeface="Calibri"/>
                <a:cs typeface="Tahoma"/>
              </a:rPr>
              <a:t> 2.28; </a:t>
            </a:r>
            <a:r>
              <a:rPr lang="pt-BR" sz="2800" dirty="0" err="1">
                <a:ea typeface="Calibri"/>
                <a:cs typeface="Tahoma"/>
              </a:rPr>
              <a:t>Is</a:t>
            </a:r>
            <a:r>
              <a:rPr lang="pt-BR" sz="2800" dirty="0">
                <a:ea typeface="Calibri"/>
                <a:cs typeface="Tahoma"/>
              </a:rPr>
              <a:t> 32.15-20; </a:t>
            </a:r>
            <a:r>
              <a:rPr lang="pt-BR" sz="2800" dirty="0" err="1">
                <a:ea typeface="Calibri"/>
                <a:cs typeface="Tahoma"/>
              </a:rPr>
              <a:t>Ez</a:t>
            </a:r>
            <a:r>
              <a:rPr lang="pt-BR" sz="2800" dirty="0">
                <a:ea typeface="Calibri"/>
                <a:cs typeface="Tahoma"/>
              </a:rPr>
              <a:t> 11.19-20)</a:t>
            </a: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959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78299" y="1799419"/>
            <a:ext cx="88577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800" dirty="0">
                <a:ea typeface="Calibri"/>
                <a:cs typeface="Tahoma"/>
              </a:rPr>
              <a:t>d. O que </a:t>
            </a:r>
            <a:r>
              <a:rPr lang="pt-BR" sz="2800" dirty="0" err="1">
                <a:ea typeface="Calibri"/>
                <a:cs typeface="Tahoma"/>
              </a:rPr>
              <a:t>Nicodemus</a:t>
            </a:r>
            <a:r>
              <a:rPr lang="pt-BR" sz="2800" dirty="0">
                <a:ea typeface="Calibri"/>
                <a:cs typeface="Tahoma"/>
              </a:rPr>
              <a:t> deveria saber, que não sabia? (v.10)</a:t>
            </a:r>
          </a:p>
          <a:p>
            <a:pPr lvl="1"/>
            <a:endParaRPr lang="pt-BR" sz="2800" dirty="0">
              <a:ea typeface="Calibri"/>
              <a:cs typeface="Tahoma"/>
            </a:endParaRPr>
          </a:p>
          <a:p>
            <a:pPr lvl="1"/>
            <a:endParaRPr lang="pt-BR" sz="2800" dirty="0" smtClean="0">
              <a:ea typeface="Calibri"/>
              <a:cs typeface="Tahoma"/>
            </a:endParaRPr>
          </a:p>
          <a:p>
            <a:pPr lvl="1"/>
            <a:endParaRPr lang="pt-BR" sz="2800" dirty="0">
              <a:ea typeface="Calibri"/>
              <a:cs typeface="Tahoma"/>
            </a:endParaRPr>
          </a:p>
          <a:p>
            <a:pPr lvl="1"/>
            <a:endParaRPr lang="pt-BR" sz="2800" dirty="0"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 smtClean="0">
              <a:ea typeface="Calibri"/>
              <a:cs typeface="Tahoma"/>
            </a:endParaRPr>
          </a:p>
          <a:p>
            <a:pPr lvl="1"/>
            <a:r>
              <a:rPr lang="pt-BR" sz="2800" dirty="0" smtClean="0">
                <a:ea typeface="Calibri"/>
                <a:cs typeface="Tahoma"/>
              </a:rPr>
              <a:t>						</a:t>
            </a:r>
            <a:r>
              <a:rPr lang="pt-BR" sz="2800" b="1" dirty="0" smtClean="0">
                <a:solidFill>
                  <a:schemeClr val="bg1"/>
                </a:solidFill>
                <a:ea typeface="Calibri"/>
                <a:cs typeface="Tahoma"/>
              </a:rPr>
              <a:t>               (</a:t>
            </a:r>
            <a:r>
              <a:rPr lang="pt-BR" sz="2800" b="1" dirty="0" err="1" smtClean="0">
                <a:solidFill>
                  <a:schemeClr val="bg1"/>
                </a:solidFill>
                <a:ea typeface="Calibri"/>
                <a:cs typeface="Tahoma"/>
              </a:rPr>
              <a:t>D.A.Carson</a:t>
            </a:r>
            <a:r>
              <a:rPr lang="pt-BR" sz="2800" b="1" dirty="0">
                <a:solidFill>
                  <a:schemeClr val="bg1"/>
                </a:solidFill>
                <a:ea typeface="Calibri"/>
                <a:cs typeface="Tahoma"/>
              </a:rPr>
              <a:t>)</a:t>
            </a:r>
            <a:endParaRPr lang="pt-BR" sz="28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742950" lvl="1" indent="-285750">
              <a:buFont typeface="+mj-lt"/>
              <a:buAutoNum type="alphaLcPeriod"/>
            </a:pPr>
            <a:endParaRPr lang="pt-BR" sz="2800" dirty="0">
              <a:ea typeface="Calibri"/>
              <a:cs typeface="Times New Roman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96044" y="2661194"/>
            <a:ext cx="8357573" cy="18158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ea typeface="Calibri"/>
                <a:cs typeface="Tahoma"/>
              </a:rPr>
              <a:t>Quando </a:t>
            </a:r>
            <a:r>
              <a:rPr lang="pt-BR" sz="2800" dirty="0">
                <a:ea typeface="Calibri"/>
                <a:cs typeface="Tahoma"/>
              </a:rPr>
              <a:t>‘água’ é usada figuradamente no AT habitualmente se refere à renovação ou purificação, principalmente quando encontrada em conjunto com ‘Espírito’ (*</a:t>
            </a:r>
            <a:r>
              <a:rPr lang="pt-BR" sz="2800" dirty="0" err="1">
                <a:ea typeface="Calibri"/>
                <a:cs typeface="Tahoma"/>
              </a:rPr>
              <a:t>Ez</a:t>
            </a:r>
            <a:r>
              <a:rPr lang="pt-BR" sz="2800" dirty="0">
                <a:ea typeface="Calibri"/>
                <a:cs typeface="Tahoma"/>
              </a:rPr>
              <a:t> 36.25-27</a:t>
            </a:r>
            <a:r>
              <a:rPr lang="pt-BR" sz="2800" dirty="0" smtClean="0">
                <a:ea typeface="Calibri"/>
                <a:cs typeface="Tahoma"/>
              </a:rPr>
              <a:t>).</a:t>
            </a: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440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2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6" name="Retângulo 5"/>
          <p:cNvSpPr/>
          <p:nvPr/>
        </p:nvSpPr>
        <p:spPr>
          <a:xfrm>
            <a:off x="667265" y="2228671"/>
            <a:ext cx="8468783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000" lvl="2"/>
            <a:r>
              <a:rPr lang="pt-BR" sz="3200" b="1" dirty="0" err="1">
                <a:solidFill>
                  <a:srgbClr val="FF0000"/>
                </a:solidFill>
              </a:rPr>
              <a:t>Ez</a:t>
            </a:r>
            <a:r>
              <a:rPr lang="pt-BR" sz="3200" b="1" dirty="0">
                <a:solidFill>
                  <a:srgbClr val="FF0000"/>
                </a:solidFill>
              </a:rPr>
              <a:t> 36.25-26 </a:t>
            </a:r>
            <a:r>
              <a:rPr lang="pt-BR" sz="3200" dirty="0"/>
              <a:t>- Então, aspergirei água </a:t>
            </a:r>
            <a:r>
              <a:rPr lang="pt-BR" sz="3200" dirty="0" smtClean="0"/>
              <a:t> pura </a:t>
            </a:r>
            <a:r>
              <a:rPr lang="pt-BR" sz="3200" dirty="0"/>
              <a:t>sobre vós, e ficareis purificados; de todas as vossas imundícias e de todos os vossos ídolos vos purificarei. </a:t>
            </a:r>
            <a:r>
              <a:rPr lang="pt-BR" sz="3200" baseline="30000" dirty="0"/>
              <a:t>26</a:t>
            </a:r>
            <a:r>
              <a:rPr lang="pt-BR" sz="3200" dirty="0"/>
              <a:t>  Dar-vos-ei coração novo e porei dentro de vós espírito novo; tirarei de vós o coração de pedra e vos darei coração de carne</a:t>
            </a:r>
            <a:r>
              <a:rPr lang="pt-BR" sz="3200" dirty="0" smtClean="0"/>
              <a:t>.</a:t>
            </a:r>
            <a:endParaRPr lang="pt-BR" sz="3200" dirty="0"/>
          </a:p>
        </p:txBody>
      </p:sp>
      <p:sp>
        <p:nvSpPr>
          <p:cNvPr id="4" name="Retângulo 3"/>
          <p:cNvSpPr/>
          <p:nvPr/>
        </p:nvSpPr>
        <p:spPr>
          <a:xfrm>
            <a:off x="5782546" y="2278099"/>
            <a:ext cx="989373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prstClr val="black"/>
                </a:solidFill>
              </a:rPr>
              <a:t>água</a:t>
            </a:r>
            <a:endParaRPr lang="pt-BR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1532238" y="3237470"/>
            <a:ext cx="33694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3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84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186249" y="973590"/>
            <a:ext cx="67715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“nascer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água e 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espírito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78299" y="1799419"/>
            <a:ext cx="88577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3600" dirty="0" smtClean="0"/>
              <a:t>O termo </a:t>
            </a:r>
            <a:r>
              <a:rPr lang="pt-BR" sz="3600" dirty="0"/>
              <a:t>“água” deve ser lido junto com o termo </a:t>
            </a:r>
            <a:r>
              <a:rPr lang="pt-BR" sz="3600" dirty="0" smtClean="0"/>
              <a:t>“espírito</a:t>
            </a:r>
            <a:r>
              <a:rPr lang="pt-BR" sz="3600" dirty="0"/>
              <a:t>” e diz respeito simplesmente a purificação e vivificação interior efetuadas pelo Espírito Santo. </a:t>
            </a:r>
          </a:p>
        </p:txBody>
      </p:sp>
    </p:spTree>
    <p:extLst>
      <p:ext uri="{BB962C8B-B14F-4D97-AF65-F5344CB8AC3E}">
        <p14:creationId xmlns:p14="http://schemas.microsoft.com/office/powerpoint/2010/main" val="4890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2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22420" y="1149179"/>
            <a:ext cx="862501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</a:t>
            </a:r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faz parte de um processo espiritual</a:t>
            </a:r>
          </a:p>
        </p:txBody>
      </p:sp>
      <p:sp>
        <p:nvSpPr>
          <p:cNvPr id="10" name="Rectangle 5"/>
          <p:cNvSpPr/>
          <p:nvPr/>
        </p:nvSpPr>
        <p:spPr>
          <a:xfrm>
            <a:off x="-7951" y="5454321"/>
            <a:ext cx="91440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6 - </a:t>
            </a:r>
            <a:r>
              <a:rPr lang="pt-BR" sz="2800" i="1" dirty="0"/>
              <a:t>“Aquele que é nascido da carne, carne é e aquele que é nascido do espírito, espírito é</a:t>
            </a:r>
            <a:r>
              <a:rPr lang="pt-BR" sz="2800" i="1" dirty="0" smtClean="0"/>
              <a:t>.”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8220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rasilescola.com/upload/conteudo/images/87e1fe1c5e25944f6e0596a93ff6dc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0" y="348177"/>
            <a:ext cx="5143790" cy="350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mdig.com.br/imagens/bichos/zebalo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320" y="2413309"/>
            <a:ext cx="4803692" cy="424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39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2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22420" y="1149179"/>
            <a:ext cx="862501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</a:t>
            </a:r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faz parte de um processo espiritual</a:t>
            </a:r>
          </a:p>
        </p:txBody>
      </p:sp>
      <p:sp>
        <p:nvSpPr>
          <p:cNvPr id="6" name="Retângulo 5"/>
          <p:cNvSpPr/>
          <p:nvPr/>
        </p:nvSpPr>
        <p:spPr>
          <a:xfrm>
            <a:off x="222419" y="1993557"/>
            <a:ext cx="862501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porque ele faz parte de um processo novo </a:t>
            </a:r>
          </a:p>
        </p:txBody>
      </p:sp>
      <p:sp>
        <p:nvSpPr>
          <p:cNvPr id="8" name="Rectangle 5"/>
          <p:cNvSpPr/>
          <p:nvPr/>
        </p:nvSpPr>
        <p:spPr>
          <a:xfrm>
            <a:off x="-7951" y="5454321"/>
            <a:ext cx="91440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7 - </a:t>
            </a:r>
            <a:r>
              <a:rPr lang="pt-BR" sz="2800" i="1" dirty="0"/>
              <a:t>“Não te admires que eu disse a você que é necessário que vocês nasçam de novo (do alto)”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46198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49" y="190158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</a:t>
            </a:r>
            <a:r>
              <a:rPr lang="pt-BR" sz="3200" b="1" dirty="0">
                <a:solidFill>
                  <a:schemeClr val="tx1"/>
                </a:solidFill>
              </a:rPr>
              <a:t>– </a:t>
            </a:r>
            <a:r>
              <a:rPr lang="pt-BR" sz="3200" b="1" dirty="0" smtClean="0">
                <a:solidFill>
                  <a:schemeClr val="tx1"/>
                </a:solidFill>
              </a:rPr>
              <a:t>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22420" y="1149179"/>
            <a:ext cx="862501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</a:t>
            </a:r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faz parte de um processo espiritual</a:t>
            </a:r>
          </a:p>
        </p:txBody>
      </p:sp>
      <p:sp>
        <p:nvSpPr>
          <p:cNvPr id="6" name="Retângulo 5"/>
          <p:cNvSpPr/>
          <p:nvPr/>
        </p:nvSpPr>
        <p:spPr>
          <a:xfrm>
            <a:off x="222419" y="1993557"/>
            <a:ext cx="862501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porque ele faz parte de um processo novo </a:t>
            </a:r>
          </a:p>
        </p:txBody>
      </p:sp>
      <p:sp>
        <p:nvSpPr>
          <p:cNvPr id="8" name="Rectangle 5"/>
          <p:cNvSpPr/>
          <p:nvPr/>
        </p:nvSpPr>
        <p:spPr>
          <a:xfrm>
            <a:off x="-7951" y="56026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8 - </a:t>
            </a:r>
            <a:r>
              <a:rPr lang="pt-BR" sz="2800" i="1" dirty="0" smtClean="0"/>
              <a:t>“O vento sopra onde quer e ouves sua voz, porém não sabes de onde vem e nem para o lugar que se retira; deste modo é todo aquele que é nascido da parte do espírito.”</a:t>
            </a:r>
            <a:endParaRPr lang="pt-BR" sz="2800" dirty="0"/>
          </a:p>
        </p:txBody>
      </p:sp>
      <p:sp>
        <p:nvSpPr>
          <p:cNvPr id="9" name="Retângulo 8"/>
          <p:cNvSpPr/>
          <p:nvPr/>
        </p:nvSpPr>
        <p:spPr>
          <a:xfrm>
            <a:off x="222420" y="2843765"/>
            <a:ext cx="862501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pt-B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ele faz parte de um processo </a:t>
            </a:r>
            <a:r>
              <a:rPr lang="pt-B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vindo de Deus  </a:t>
            </a:r>
            <a:endParaRPr lang="pt-BR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77541" y="3619158"/>
            <a:ext cx="1546676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4000" b="1" dirty="0" err="1" smtClean="0">
                <a:solidFill>
                  <a:schemeClr val="bg1"/>
                </a:solidFill>
                <a:latin typeface="SPIonic"/>
                <a:ea typeface="Calibri"/>
                <a:cs typeface="Tahoma"/>
              </a:rPr>
              <a:t>pnema</a:t>
            </a:r>
            <a:endParaRPr lang="pt-BR" sz="4000" b="1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260389" y="4327045"/>
            <a:ext cx="197708" cy="145591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9"/>
          <p:cNvCxnSpPr>
            <a:endCxn id="12" idx="2"/>
          </p:cNvCxnSpPr>
          <p:nvPr/>
        </p:nvCxnSpPr>
        <p:spPr>
          <a:xfrm flipV="1">
            <a:off x="2423086" y="4329224"/>
            <a:ext cx="971627" cy="14537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Retângulo 11"/>
          <p:cNvSpPr/>
          <p:nvPr/>
        </p:nvSpPr>
        <p:spPr>
          <a:xfrm>
            <a:off x="2423086" y="3621338"/>
            <a:ext cx="1943254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4000" b="1" dirty="0" err="1" smtClean="0">
                <a:solidFill>
                  <a:schemeClr val="bg1"/>
                </a:solidFill>
                <a:latin typeface="SPIonic"/>
                <a:ea typeface="Calibri"/>
                <a:cs typeface="Tahoma"/>
              </a:rPr>
              <a:t>pnew</a:t>
            </a:r>
            <a:r>
              <a:rPr lang="pt-BR" sz="4000" b="1" dirty="0" smtClean="0">
                <a:solidFill>
                  <a:schemeClr val="bg1"/>
                </a:solidFill>
                <a:latin typeface="SPIonic"/>
                <a:ea typeface="Calibri"/>
                <a:cs typeface="Tahoma"/>
              </a:rPr>
              <a:t> 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3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4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49" y="190158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3098" y="17113"/>
            <a:ext cx="9144000" cy="7376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b="1" dirty="0" smtClean="0">
                <a:solidFill>
                  <a:schemeClr val="tx1"/>
                </a:solidFill>
              </a:rPr>
              <a:t>2 – O novo nascimento é espiritualmente possível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41051" y="768031"/>
            <a:ext cx="915195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0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pt-BR" sz="4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“A atuação </a:t>
            </a:r>
            <a:r>
              <a:rPr lang="pt-BR" sz="4000" b="1" dirty="0">
                <a:solidFill>
                  <a:srgbClr val="0070C0"/>
                </a:solidFill>
                <a:latin typeface="Arial Black" panose="020B0A04020102020204" pitchFamily="34" charset="0"/>
              </a:rPr>
              <a:t>oculta do Espírito no coração humano não pode ser controlada ou vista, mas seus efeitos são inconfundivelmente </a:t>
            </a:r>
            <a:r>
              <a:rPr lang="pt-BR" sz="4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evidentes” </a:t>
            </a:r>
            <a:r>
              <a:rPr lang="pt-BR" sz="32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pt-BR" sz="3200" b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F.F.Bruce</a:t>
            </a:r>
            <a:r>
              <a:rPr lang="pt-BR" sz="32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)</a:t>
            </a:r>
            <a:endParaRPr lang="pt-BR" sz="32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09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207" y="749084"/>
            <a:ext cx="865381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Como alguém obedece a ordem de nascer de novo?</a:t>
            </a:r>
            <a:endParaRPr lang="pt-BR" sz="6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3480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                                         </a:t>
            </a:r>
            <a:r>
              <a:rPr lang="pt-BR" sz="1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b="1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8283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207" y="749084"/>
            <a:ext cx="86538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Por </a:t>
            </a:r>
            <a:r>
              <a:rPr lang="pt-BR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que o homem não pode </a:t>
            </a:r>
            <a:r>
              <a:rPr lang="pt-BR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nascer de novo por suas próprias forças?</a:t>
            </a:r>
            <a:endParaRPr lang="pt-BR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3480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                                         </a:t>
            </a:r>
            <a:r>
              <a:rPr lang="pt-BR" sz="1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b="1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0265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3480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Conclusão                                        </a:t>
            </a:r>
            <a:r>
              <a:rPr lang="pt-BR" sz="1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b="1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7951" y="717009"/>
            <a:ext cx="9144000" cy="3477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4400" b="1" dirty="0" smtClean="0">
                <a:latin typeface="Berylium" panose="02000000000000000000" pitchFamily="2" charset="0"/>
              </a:rPr>
              <a:t>A </a:t>
            </a:r>
            <a:r>
              <a:rPr lang="pt-BR" sz="4400" b="1" dirty="0">
                <a:latin typeface="Berylium" panose="02000000000000000000" pitchFamily="2" charset="0"/>
              </a:rPr>
              <a:t>chamada de </a:t>
            </a:r>
            <a:r>
              <a:rPr lang="pt-BR" sz="4400" b="1" dirty="0" smtClean="0">
                <a:latin typeface="Berylium" panose="02000000000000000000" pitchFamily="2" charset="0"/>
              </a:rPr>
              <a:t>Deus para a salvação </a:t>
            </a:r>
            <a:r>
              <a:rPr lang="pt-BR" sz="4400" b="1" dirty="0">
                <a:latin typeface="Berylium" panose="02000000000000000000" pitchFamily="2" charset="0"/>
              </a:rPr>
              <a:t>cria vida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4400" b="1" dirty="0">
              <a:latin typeface="Berylium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4400" b="1" dirty="0">
                <a:latin typeface="Berylium" panose="02000000000000000000" pitchFamily="2" charset="0"/>
              </a:rPr>
              <a:t>O novo nascimento produz </a:t>
            </a:r>
            <a:r>
              <a:rPr lang="pt-BR" sz="4400" b="1" dirty="0" smtClean="0">
                <a:latin typeface="Berylium" panose="02000000000000000000" pitchFamily="2" charset="0"/>
              </a:rPr>
              <a:t>uma completa </a:t>
            </a:r>
            <a:r>
              <a:rPr lang="pt-BR" sz="4400" b="1" dirty="0">
                <a:latin typeface="Berylium" panose="02000000000000000000" pitchFamily="2" charset="0"/>
              </a:rPr>
              <a:t>mudança no modo de </a:t>
            </a:r>
            <a:r>
              <a:rPr lang="pt-BR" sz="4400" b="1" dirty="0" smtClean="0">
                <a:latin typeface="Berylium" panose="02000000000000000000" pitchFamily="2" charset="0"/>
              </a:rPr>
              <a:t>vida</a:t>
            </a:r>
            <a:endParaRPr lang="pt-BR" sz="4400" b="1" dirty="0"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9934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Esclarecimentos sobre a fé genuína – reconstruindo a fé no Salvador.</a:t>
            </a:r>
          </a:p>
        </p:txBody>
      </p:sp>
      <p:sp>
        <p:nvSpPr>
          <p:cNvPr id="11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A fé é uma manifestação da graça de Deus  (</a:t>
            </a:r>
            <a:r>
              <a:rPr lang="pt-BR" sz="2600" b="1" dirty="0" smtClean="0">
                <a:solidFill>
                  <a:srgbClr val="C00000"/>
                </a:solidFill>
              </a:rPr>
              <a:t>3.1-3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474" y="3196037"/>
            <a:ext cx="8597099" cy="32470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>
                <a:solidFill>
                  <a:schemeClr val="bg1"/>
                </a:solidFill>
              </a:rPr>
              <a:t>P</a:t>
            </a:r>
            <a:r>
              <a:rPr lang="pt-BR" sz="5000" dirty="0" smtClean="0">
                <a:solidFill>
                  <a:schemeClr val="bg1"/>
                </a:solidFill>
              </a:rPr>
              <a:t>recisa ser avaliada.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ser purificada.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resultar em adoração.</a:t>
            </a:r>
            <a:endParaRPr lang="pt-BR" sz="5000" dirty="0">
              <a:solidFill>
                <a:schemeClr val="bg1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06783" y="2480938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A fé é uma manifestação da vida de Deus  (</a:t>
            </a:r>
            <a:r>
              <a:rPr lang="pt-BR" sz="2600" b="1" dirty="0" smtClean="0">
                <a:solidFill>
                  <a:srgbClr val="C00000"/>
                </a:solidFill>
              </a:rPr>
              <a:t>3.4-8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1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55" y="438585"/>
            <a:ext cx="9097537" cy="6540252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9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a regeneração só pode ser divina!</a:t>
            </a:r>
            <a:r>
              <a:rPr lang="pt-BR" sz="9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163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2907</TotalTime>
  <Words>1354</Words>
  <Application>Microsoft Office PowerPoint</Application>
  <PresentationFormat>Apresentação na tela (4:3)</PresentationFormat>
  <Paragraphs>179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242</cp:revision>
  <dcterms:created xsi:type="dcterms:W3CDTF">2015-02-28T18:51:08Z</dcterms:created>
  <dcterms:modified xsi:type="dcterms:W3CDTF">2015-06-07T10:41:40Z</dcterms:modified>
</cp:coreProperties>
</file>